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AFE3"/>
    <a:srgbClr val="E60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23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1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15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68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0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908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33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786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07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92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89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6DEC1-7E90-4DA9-817F-A88B55AAA23F}" type="datetimeFigureOut">
              <a:rPr lang="en-GB" smtClean="0"/>
              <a:t>13/06/2025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A132E-7AFD-4719-BEFA-095330077F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94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@itchen.ac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tchen.ac.uk/wp-content/uploads/2022/10/Refund-Policy-for-Itchen-College.pdf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form.jotform.com/241152329873357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www.itchen.ac.uk/wp-content/uploads/2022/10/Refund-Policy-for-Itchen-College.pdf" TargetMode="External"/><Relationship Id="rId5" Type="http://schemas.openxmlformats.org/officeDocument/2006/relationships/hyperlink" Target="https://www.itchen.ac.uk/international/our-courses/group-study-tour/" TargetMode="External"/><Relationship Id="rId10" Type="http://schemas.openxmlformats.org/officeDocument/2006/relationships/image" Target="../media/image6.png"/><Relationship Id="rId4" Type="http://schemas.openxmlformats.org/officeDocument/2006/relationships/hyperlink" Target="mailto:international@itchen.ac.uk" TargetMode="External"/><Relationship Id="rId9" Type="http://schemas.openxmlformats.org/officeDocument/2006/relationships/hyperlink" Target="https://www.itchen.ac.uk/adult-learning/our-courses/adult-learning-courses/accesstoh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F4CE98-918F-4C63-BFBF-36F9D240D0D4}"/>
              </a:ext>
            </a:extLst>
          </p:cNvPr>
          <p:cNvSpPr/>
          <p:nvPr/>
        </p:nvSpPr>
        <p:spPr>
          <a:xfrm>
            <a:off x="0" y="1"/>
            <a:ext cx="12801600" cy="8021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Arial Black" panose="020B0A04020102020204" pitchFamily="34" charset="0"/>
              </a:rPr>
              <a:t>Price List: 2026-27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9CBCB3-0D54-48E9-954E-5D89C3317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17077" cy="79000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2F66CD6-9B18-4F6F-827D-566ACB1D55FD}"/>
              </a:ext>
            </a:extLst>
          </p:cNvPr>
          <p:cNvSpPr/>
          <p:nvPr/>
        </p:nvSpPr>
        <p:spPr>
          <a:xfrm>
            <a:off x="0" y="9149790"/>
            <a:ext cx="12801600" cy="4616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B86ACE-5C38-446D-A532-19C62CED68DD}"/>
              </a:ext>
            </a:extLst>
          </p:cNvPr>
          <p:cNvSpPr txBox="1"/>
          <p:nvPr/>
        </p:nvSpPr>
        <p:spPr>
          <a:xfrm>
            <a:off x="3294186" y="9149790"/>
            <a:ext cx="3294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	+44 (0)2380 435636 (option 3)</a:t>
            </a:r>
          </a:p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	</a:t>
            </a: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international@itchen.ac.uk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8D8CB9-B9CB-48DF-9614-41ED3D19E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204" y="7146124"/>
            <a:ext cx="2127741" cy="19376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5FD21C-FF32-40AB-979C-AC27E92C5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73" y="0"/>
            <a:ext cx="788427" cy="7900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D135527-8CFE-495C-815B-378E42954D54}"/>
              </a:ext>
            </a:extLst>
          </p:cNvPr>
          <p:cNvSpPr txBox="1"/>
          <p:nvPr/>
        </p:nvSpPr>
        <p:spPr>
          <a:xfrm>
            <a:off x="63924" y="852329"/>
            <a:ext cx="3655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OR 2 YEAR </a:t>
            </a:r>
            <a:r>
              <a:rPr lang="en-GB" sz="14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EXAMINED </a:t>
            </a:r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BB3CCA-56B8-4D31-97F0-F0ECE3197A48}"/>
              </a:ext>
            </a:extLst>
          </p:cNvPr>
          <p:cNvSpPr txBox="1"/>
          <p:nvPr/>
        </p:nvSpPr>
        <p:spPr>
          <a:xfrm>
            <a:off x="3954179" y="849188"/>
            <a:ext cx="54144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</a:t>
            </a:r>
            <a:r>
              <a:rPr lang="en-GB" sz="14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NON-EXAMINED </a:t>
            </a:r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0A599F-E8D3-4C8B-AA01-07F21CE79D0C}"/>
              </a:ext>
            </a:extLst>
          </p:cNvPr>
          <p:cNvSpPr txBox="1"/>
          <p:nvPr/>
        </p:nvSpPr>
        <p:spPr>
          <a:xfrm>
            <a:off x="0" y="9149790"/>
            <a:ext cx="32941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Itchen Sixth Form College | Middle Road | </a:t>
            </a:r>
            <a:b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Southampton | UK | SO19 7TB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3043B26-6405-44C3-9EE7-CF84EA54C626}"/>
              </a:ext>
            </a:extLst>
          </p:cNvPr>
          <p:cNvSpPr txBox="1"/>
          <p:nvPr/>
        </p:nvSpPr>
        <p:spPr>
          <a:xfrm>
            <a:off x="8370277" y="9176628"/>
            <a:ext cx="443132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Disclaimer: All information is correct at the time of going to press. Please use this price list as a guide only. Last amended 13/06/2025</a:t>
            </a:r>
            <a:endParaRPr lang="en-GB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88EA03-8C0D-4BAC-877B-92E1D766C0FF}"/>
              </a:ext>
            </a:extLst>
          </p:cNvPr>
          <p:cNvSpPr txBox="1"/>
          <p:nvPr/>
        </p:nvSpPr>
        <p:spPr>
          <a:xfrm>
            <a:off x="9565820" y="1539303"/>
            <a:ext cx="3132949" cy="5509200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direct applicants, a non-refundable deposit of £500 is payable when you accept an offer of a place for a short non-examined programme.  Our refund policy is available </a:t>
            </a:r>
            <a:r>
              <a:rPr lang="en-GB" sz="1100" b="0" i="0" u="none" strike="noStrike" baseline="0" dirty="0">
                <a:solidFill>
                  <a:srgbClr val="0462C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on our website</a:t>
            </a: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Half-board homestay accommodation includes breakfast and dinner during the week and, if required, lunch at weekends, During the Christmas and Easter holiday’s accommodation will be full-board.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charge an additional £100 homestay supplement during Christmas and Easter holidays. This is included in the price.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of the following special dietary requirements will incur a supplement of </a:t>
            </a:r>
            <a:r>
              <a:rPr lang="en-GB" sz="1100" b="1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£20 per week: gluten free; coeliac; dairy free; lactose free; vegan; Halal</a:t>
            </a: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Other dietary requirements not listed above, may still incur an additional supplement.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age range for our courses is 16-18 years at enrolment.  Students should have a strong B1/ IELTS 5.0, but formal qualifications are not required. All students must meet our entry requirements.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note that some courses may have additional costs for materials or equipment and we will always try to quote this before travel.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no refunds on enrichment if students choose not to attend.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b="0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prices do not include medical or travel insurance.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6C3A5B-C96A-4779-8D47-0233BE4EDD78}"/>
              </a:ext>
            </a:extLst>
          </p:cNvPr>
          <p:cNvSpPr/>
          <p:nvPr/>
        </p:nvSpPr>
        <p:spPr>
          <a:xfrm>
            <a:off x="75331" y="1539303"/>
            <a:ext cx="3627226" cy="2846933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2781D4-B810-4B68-947E-F8AC141C6377}"/>
              </a:ext>
            </a:extLst>
          </p:cNvPr>
          <p:cNvSpPr txBox="1"/>
          <p:nvPr/>
        </p:nvSpPr>
        <p:spPr>
          <a:xfrm>
            <a:off x="94291" y="1519761"/>
            <a:ext cx="3650826" cy="2846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One Academic Year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Arrival: 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August 2026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Departure: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26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June 2027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Tuition 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9,780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Homestay 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7,900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Enrichment Fee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450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 Fee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250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Total:			£ 18,380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Year 1 –AS Level. Option to continue to Year 2 with tuition fees remaining at the same price. Other prices are subject to change in accordance with inflation.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542A3C-3D79-48B0-8A10-6A3BA678A4E1}"/>
              </a:ext>
            </a:extLst>
          </p:cNvPr>
          <p:cNvSpPr/>
          <p:nvPr/>
        </p:nvSpPr>
        <p:spPr>
          <a:xfrm>
            <a:off x="102831" y="5470860"/>
            <a:ext cx="3582573" cy="3138817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9E0408-3C3B-4CA8-83B4-4DA5A1EE69B1}"/>
              </a:ext>
            </a:extLst>
          </p:cNvPr>
          <p:cNvSpPr txBox="1"/>
          <p:nvPr/>
        </p:nvSpPr>
        <p:spPr>
          <a:xfrm>
            <a:off x="68329" y="5470860"/>
            <a:ext cx="358257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direct applicants, a non-refundable deposit of £2,000 is payable when you accept an offer of a place for a one-or two-year programme &amp; visa paperwork will not be issued until payment in full for the programme is received. Our refund policy is available on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our website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Please be aware that we reserve the right to complete a compliance check on all applicants requiring a Student Route visa (a programme longer than 6 months).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age range for our courses is 16-18 years at enrolment.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students must meet our entry requirements.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Tuition fee prices are held for year 2 of the A Level Programme. However, we reserve the right to increase the half board homestay fee in line with inflation for the second year of the two-year programme.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961255-210F-441A-BA03-05D3E21522E0}"/>
              </a:ext>
            </a:extLst>
          </p:cNvPr>
          <p:cNvSpPr/>
          <p:nvPr/>
        </p:nvSpPr>
        <p:spPr>
          <a:xfrm>
            <a:off x="3960488" y="1530817"/>
            <a:ext cx="2634886" cy="2031325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0A10EA-9843-4392-83A8-AAF391C4C233}"/>
              </a:ext>
            </a:extLst>
          </p:cNvPr>
          <p:cNvSpPr txBox="1"/>
          <p:nvPr/>
        </p:nvSpPr>
        <p:spPr>
          <a:xfrm>
            <a:off x="3969793" y="1530817"/>
            <a:ext cx="26348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Term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Arrival: 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August 2026 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Departure: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December 2026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Tuition	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4,350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Homestay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2,975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Enrichment Fee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300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 Fee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250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Total:			£   7,950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AA4F84-9D42-440D-B7F3-37A2869AD22A}"/>
              </a:ext>
            </a:extLst>
          </p:cNvPr>
          <p:cNvSpPr/>
          <p:nvPr/>
        </p:nvSpPr>
        <p:spPr>
          <a:xfrm>
            <a:off x="3960258" y="3767559"/>
            <a:ext cx="2634886" cy="1983025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A471F45-FF38-4E39-B884-F0B78AB9D2BF}"/>
              </a:ext>
            </a:extLst>
          </p:cNvPr>
          <p:cNvSpPr txBox="1"/>
          <p:nvPr/>
        </p:nvSpPr>
        <p:spPr>
          <a:xfrm>
            <a:off x="3960488" y="3750036"/>
            <a:ext cx="26348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Semester 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Arrival: 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27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August 2026 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Departure: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January 2027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Tuition 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4,955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Homestay 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4,125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Enrichment Fee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350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 Fee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250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Total:			£   9,680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68ACD9B-1D8C-492B-80AA-50F295236126}"/>
              </a:ext>
            </a:extLst>
          </p:cNvPr>
          <p:cNvSpPr/>
          <p:nvPr/>
        </p:nvSpPr>
        <p:spPr>
          <a:xfrm>
            <a:off x="6768522" y="1533958"/>
            <a:ext cx="2620869" cy="2028184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942FB4-0B0C-4856-BB6A-046A07966495}"/>
              </a:ext>
            </a:extLst>
          </p:cNvPr>
          <p:cNvSpPr txBox="1"/>
          <p:nvPr/>
        </p:nvSpPr>
        <p:spPr>
          <a:xfrm>
            <a:off x="6773174" y="1534022"/>
            <a:ext cx="262558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Spring Term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Arrival: 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January 2027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Departure: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rd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April 2027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Tuition	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3,800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Homestay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2,200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Enrichment Fee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300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 Fee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250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Total:			£   6,550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E9CD95A-2DF4-4F39-B742-4E6C297488CB}"/>
              </a:ext>
            </a:extLst>
          </p:cNvPr>
          <p:cNvSpPr/>
          <p:nvPr/>
        </p:nvSpPr>
        <p:spPr>
          <a:xfrm>
            <a:off x="6781714" y="3750036"/>
            <a:ext cx="2634886" cy="2000548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40387A-EB09-48D9-9C4E-CBC3E9D159CA}"/>
              </a:ext>
            </a:extLst>
          </p:cNvPr>
          <p:cNvSpPr txBox="1"/>
          <p:nvPr/>
        </p:nvSpPr>
        <p:spPr>
          <a:xfrm>
            <a:off x="6801897" y="3754146"/>
            <a:ext cx="26348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Semester 2/ Pre- A Level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Arrival: 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January 2027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Departure:	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nd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7AFE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May 2027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Tuition 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4,540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Homestay 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3,425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Enrichment Fee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350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Admin Fee		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£      250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37AFE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Total:			£   8,565</a:t>
            </a:r>
          </a:p>
        </p:txBody>
      </p:sp>
      <p:graphicFrame>
        <p:nvGraphicFramePr>
          <p:cNvPr id="48" name="Table 2">
            <a:extLst>
              <a:ext uri="{FF2B5EF4-FFF2-40B4-BE49-F238E27FC236}">
                <a16:creationId xmlns:a16="http://schemas.microsoft.com/office/drawing/2014/main" id="{A3CAD817-50A5-457C-ACF3-D341C5F1F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863467"/>
              </p:ext>
            </p:extLst>
          </p:nvPr>
        </p:nvGraphicFramePr>
        <p:xfrm>
          <a:off x="3931982" y="7376898"/>
          <a:ext cx="543660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466">
                  <a:extLst>
                    <a:ext uri="{9D8B030D-6E8A-4147-A177-3AD203B41FA5}">
                      <a16:colId xmlns:a16="http://schemas.microsoft.com/office/drawing/2014/main" val="1833065615"/>
                    </a:ext>
                  </a:extLst>
                </a:gridCol>
                <a:gridCol w="2159936">
                  <a:extLst>
                    <a:ext uri="{9D8B030D-6E8A-4147-A177-3AD203B41FA5}">
                      <a16:colId xmlns:a16="http://schemas.microsoft.com/office/drawing/2014/main" val="1701594876"/>
                    </a:ext>
                  </a:extLst>
                </a:gridCol>
                <a:gridCol w="1812200">
                  <a:extLst>
                    <a:ext uri="{9D8B030D-6E8A-4147-A177-3AD203B41FA5}">
                      <a16:colId xmlns:a16="http://schemas.microsoft.com/office/drawing/2014/main" val="2862512457"/>
                    </a:ext>
                  </a:extLst>
                </a:gridCol>
              </a:tblGrid>
              <a:tr h="219587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 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 DATE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794714"/>
                  </a:ext>
                </a:extLst>
              </a:tr>
              <a:tr h="219587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Autumn 2026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en-GB" sz="1000" b="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August 2026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F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en-GB" sz="1000" b="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December 2026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344037"/>
                  </a:ext>
                </a:extLst>
              </a:tr>
              <a:tr h="219587">
                <a:tc gridSpan="3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Half Term: 26</a:t>
                      </a:r>
                      <a:r>
                        <a:rPr lang="en-GB" sz="1000" b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Oct – 30</a:t>
                      </a:r>
                      <a:r>
                        <a:rPr lang="en-GB" sz="1000" b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Oct 2026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556052"/>
                  </a:ext>
                </a:extLst>
              </a:tr>
              <a:tr h="219587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Spring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GB" sz="1000" b="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January 2027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F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en-GB" sz="1000" b="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March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741132"/>
                  </a:ext>
                </a:extLst>
              </a:tr>
              <a:tr h="219587">
                <a:tc gridSpan="3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Half Term: 15</a:t>
                      </a:r>
                      <a:r>
                        <a:rPr lang="en-GB" sz="1000" b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Feb – 19</a:t>
                      </a:r>
                      <a:r>
                        <a:rPr lang="en-GB" sz="1000" b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Feb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61534"/>
                  </a:ext>
                </a:extLst>
              </a:tr>
              <a:tr h="219587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Summer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n-GB" sz="1000" b="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April 2027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F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en-GB" sz="1000" b="0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A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552915"/>
                  </a:ext>
                </a:extLst>
              </a:tr>
              <a:tr h="219587">
                <a:tc gridSpan="3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Half Term: 31</a:t>
                      </a:r>
                      <a:r>
                        <a:rPr lang="en-GB" sz="1000" b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May – 4</a:t>
                      </a:r>
                      <a:r>
                        <a:rPr lang="en-GB" sz="1000" b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June 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715863"/>
                  </a:ext>
                </a:extLst>
              </a:tr>
            </a:tbl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424AAC41-FFCE-40E6-A7F0-DBC9039F9EFC}"/>
              </a:ext>
            </a:extLst>
          </p:cNvPr>
          <p:cNvSpPr txBox="1"/>
          <p:nvPr/>
        </p:nvSpPr>
        <p:spPr>
          <a:xfrm>
            <a:off x="3931982" y="6961190"/>
            <a:ext cx="5436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Dates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E6CB1F-7732-4D7D-802F-59D7CB2318E2}"/>
              </a:ext>
            </a:extLst>
          </p:cNvPr>
          <p:cNvSpPr txBox="1"/>
          <p:nvPr/>
        </p:nvSpPr>
        <p:spPr>
          <a:xfrm>
            <a:off x="3988069" y="1162936"/>
            <a:ext cx="2625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2026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3A6288-CF50-4C0C-9237-B7381A68C201}"/>
              </a:ext>
            </a:extLst>
          </p:cNvPr>
          <p:cNvSpPr txBox="1"/>
          <p:nvPr/>
        </p:nvSpPr>
        <p:spPr>
          <a:xfrm>
            <a:off x="6846104" y="1153064"/>
            <a:ext cx="2625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2027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8C2B64-EB32-4BE9-AC16-7939E775C09A}"/>
              </a:ext>
            </a:extLst>
          </p:cNvPr>
          <p:cNvSpPr txBox="1"/>
          <p:nvPr/>
        </p:nvSpPr>
        <p:spPr>
          <a:xfrm>
            <a:off x="99093" y="1162936"/>
            <a:ext cx="3655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2026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491832-F773-4AB0-A551-10FEB5A5D36C}"/>
              </a:ext>
            </a:extLst>
          </p:cNvPr>
          <p:cNvSpPr/>
          <p:nvPr/>
        </p:nvSpPr>
        <p:spPr>
          <a:xfrm>
            <a:off x="3954179" y="5870818"/>
            <a:ext cx="5462421" cy="825553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E6007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Extension Fee: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 can extend their stay up to six months visa-free, and can even extend up to two years, subject to visa clearance. Please enquire for further details.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rgbClr val="E6007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D2F733-88CF-4558-80B2-CD08E3412615}"/>
              </a:ext>
            </a:extLst>
          </p:cNvPr>
          <p:cNvSpPr txBox="1"/>
          <p:nvPr/>
        </p:nvSpPr>
        <p:spPr>
          <a:xfrm>
            <a:off x="9577406" y="931374"/>
            <a:ext cx="3132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0" i="0" u="none" strike="noStrike" baseline="0" dirty="0">
                <a:solidFill>
                  <a:srgbClr val="37AFE3"/>
                </a:solidFill>
                <a:latin typeface="Calibri" panose="020F0502020204030204" pitchFamily="34" charset="0"/>
              </a:rPr>
              <a:t> </a:t>
            </a:r>
            <a:r>
              <a:rPr lang="en-GB" sz="1400" b="1" i="0" u="none" strike="noStrike" baseline="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</a:t>
            </a:r>
            <a:r>
              <a:rPr lang="en-GB" sz="1400" b="1" i="0" u="none" strike="noStrike" baseline="0" dirty="0">
                <a:solidFill>
                  <a:srgbClr val="E6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GB" sz="1400" b="1" i="0" u="none" strike="noStrike" baseline="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SHORT-TERM</a:t>
            </a:r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PROGRAMMES</a:t>
            </a:r>
            <a:endParaRPr lang="en-GB" sz="1000" b="0" i="0" u="none" strike="noStrike" baseline="0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11AECEA-2FA0-4537-B8F8-D9671A23681B}"/>
              </a:ext>
            </a:extLst>
          </p:cNvPr>
          <p:cNvSpPr txBox="1"/>
          <p:nvPr/>
        </p:nvSpPr>
        <p:spPr>
          <a:xfrm>
            <a:off x="76029" y="4715828"/>
            <a:ext cx="36163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0" i="0" u="none" strike="noStrike" baseline="0" dirty="0">
                <a:solidFill>
                  <a:srgbClr val="37AFE3"/>
                </a:solidFill>
                <a:latin typeface="Calibri" panose="020F0502020204030204" pitchFamily="34" charset="0"/>
              </a:rPr>
              <a:t> </a:t>
            </a:r>
            <a:r>
              <a:rPr lang="en-GB" sz="1400" b="1" i="0" u="none" strike="noStrike" baseline="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</a:t>
            </a:r>
            <a:r>
              <a:rPr lang="en-GB" sz="1400" b="1" i="0" u="none" strike="noStrike" baseline="0" dirty="0">
                <a:solidFill>
                  <a:srgbClr val="E6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GB" sz="1400" b="1" i="0" u="none" strike="noStrike" baseline="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LONG-TERM</a:t>
            </a:r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PROGRAMMES</a:t>
            </a:r>
            <a:endParaRPr lang="en-GB" sz="1000" b="0" i="0" u="none" strike="noStrike" baseline="0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868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F4CE98-918F-4C63-BFBF-36F9D240D0D4}"/>
              </a:ext>
            </a:extLst>
          </p:cNvPr>
          <p:cNvSpPr/>
          <p:nvPr/>
        </p:nvSpPr>
        <p:spPr>
          <a:xfrm>
            <a:off x="0" y="0"/>
            <a:ext cx="12801600" cy="101566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Arial Black" panose="020B0A04020102020204" pitchFamily="34" charset="0"/>
              </a:rPr>
              <a:t>Price List: 2026-27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9CBCB3-0D54-48E9-954E-5D89C3317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32496" cy="937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8D8CB9-B9CB-48DF-9614-41ED3D19E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631" y="12141"/>
            <a:ext cx="1101969" cy="10035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D135527-8CFE-495C-815B-378E42954D54}"/>
              </a:ext>
            </a:extLst>
          </p:cNvPr>
          <p:cNvSpPr txBox="1"/>
          <p:nvPr/>
        </p:nvSpPr>
        <p:spPr>
          <a:xfrm>
            <a:off x="57472" y="1079903"/>
            <a:ext cx="2933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</a:t>
            </a:r>
            <a:r>
              <a:rPr lang="en-GB" sz="16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EDUCATION</a:t>
            </a:r>
            <a:r>
              <a:rPr lang="en-GB" sz="16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PROGRAMMES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598479-098F-4628-A64C-F565100431A6}"/>
              </a:ext>
            </a:extLst>
          </p:cNvPr>
          <p:cNvSpPr txBox="1"/>
          <p:nvPr/>
        </p:nvSpPr>
        <p:spPr>
          <a:xfrm>
            <a:off x="114943" y="1730989"/>
            <a:ext cx="2943531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Higher Education</a:t>
            </a:r>
          </a:p>
          <a:p>
            <a:endParaRPr lang="en-GB" sz="14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Arrival: 	</a:t>
            </a:r>
            <a:r>
              <a:rPr lang="en-GB" sz="12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GB" sz="1200" baseline="30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2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August 2026</a:t>
            </a:r>
            <a:endParaRPr lang="en-GB" sz="12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Departure:	</a:t>
            </a:r>
            <a:r>
              <a:rPr lang="en-GB" sz="12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en-GB" sz="1200" baseline="30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2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June 2027</a:t>
            </a:r>
            <a:endParaRPr lang="en-GB" sz="14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Tuition (36 Weeks)		</a:t>
            </a: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 11,580</a:t>
            </a:r>
            <a:br>
              <a:rPr lang="en-GB" sz="1200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 Fee			</a:t>
            </a: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       500</a:t>
            </a:r>
          </a:p>
          <a:p>
            <a:endParaRPr lang="en-GB" sz="12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Total:				£  12,080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includes Access to Higher Education, ESOL and Study Skills, and is accredited by </a:t>
            </a:r>
            <a:r>
              <a:rPr lang="en-GB" sz="1200" dirty="0" err="1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Ascentis</a:t>
            </a:r>
            <a:r>
              <a:rPr lang="en-GB" sz="1200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200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 More: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Accommodation not included on this programme</a:t>
            </a:r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38D2E7-F6EF-4E02-9CE4-61062D8D921F}"/>
              </a:ext>
            </a:extLst>
          </p:cNvPr>
          <p:cNvSpPr/>
          <p:nvPr/>
        </p:nvSpPr>
        <p:spPr>
          <a:xfrm>
            <a:off x="6414833" y="1734643"/>
            <a:ext cx="2998560" cy="4363601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9F3B37-A3B8-4154-A5FC-98913DF43D30}"/>
              </a:ext>
            </a:extLst>
          </p:cNvPr>
          <p:cNvSpPr txBox="1"/>
          <p:nvPr/>
        </p:nvSpPr>
        <p:spPr>
          <a:xfrm>
            <a:off x="10365066" y="1084658"/>
            <a:ext cx="1579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Optional </a:t>
            </a:r>
            <a:r>
              <a:rPr lang="en-GB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87F4CA-B68F-4E38-9026-8992E12BF905}"/>
              </a:ext>
            </a:extLst>
          </p:cNvPr>
          <p:cNvSpPr txBox="1"/>
          <p:nvPr/>
        </p:nvSpPr>
        <p:spPr>
          <a:xfrm>
            <a:off x="9651396" y="1730989"/>
            <a:ext cx="3006709" cy="2008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Report Convalidation	</a:t>
            </a:r>
            <a:r>
              <a:rPr lang="en-GB" sz="12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£100</a:t>
            </a:r>
            <a:endParaRPr lang="en-GB" sz="12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IELTS Entry			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£250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IELTS for UKVI Entry	</a:t>
            </a:r>
            <a:r>
              <a:rPr lang="en-GB" sz="12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£275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Return Airport Transfer*	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</a:p>
          <a:p>
            <a:r>
              <a:rPr lang="en-GB" sz="12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Itchen College Hoody	</a:t>
            </a:r>
            <a:r>
              <a:rPr lang="en-GB" sz="12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</a:p>
          <a:p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50" b="1" i="0" u="none" strike="noStrike" baseline="0" dirty="0">
                <a:solidFill>
                  <a:srgbClr val="6D4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*Return airport transfers from/to London Gatwick and London Heathrow airports are included in our prices.  Transfers to and from other airports will incur additional charges.</a:t>
            </a:r>
            <a:endParaRPr lang="en-GB" sz="1050" dirty="0">
              <a:solidFill>
                <a:srgbClr val="6D4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6E8BC5-9225-4D38-BAD2-A2DDC8C4E778}"/>
              </a:ext>
            </a:extLst>
          </p:cNvPr>
          <p:cNvSpPr/>
          <p:nvPr/>
        </p:nvSpPr>
        <p:spPr>
          <a:xfrm>
            <a:off x="0" y="9149790"/>
            <a:ext cx="12801600" cy="46166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 b="1" dirty="0">
              <a:latin typeface="Arial Black" panose="020B0A040201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B0F9C9-1660-4B0F-8F7D-3E3814B8464B}"/>
              </a:ext>
            </a:extLst>
          </p:cNvPr>
          <p:cNvSpPr txBox="1"/>
          <p:nvPr/>
        </p:nvSpPr>
        <p:spPr>
          <a:xfrm>
            <a:off x="3294186" y="9149790"/>
            <a:ext cx="3294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	+44 (0)2380 435636 (option 3)</a:t>
            </a:r>
          </a:p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	</a:t>
            </a: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international@itchen.ac.uk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8DCB63-90FC-4B8E-964C-3784B2107141}"/>
              </a:ext>
            </a:extLst>
          </p:cNvPr>
          <p:cNvSpPr txBox="1"/>
          <p:nvPr/>
        </p:nvSpPr>
        <p:spPr>
          <a:xfrm>
            <a:off x="0" y="9149790"/>
            <a:ext cx="32941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Itchen Sixth Form College | Middle Road | </a:t>
            </a:r>
            <a:b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Southampton | UK | SO19 7TB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75547B-5CEB-401E-81A3-A3D1DA358E0D}"/>
              </a:ext>
            </a:extLst>
          </p:cNvPr>
          <p:cNvSpPr/>
          <p:nvPr/>
        </p:nvSpPr>
        <p:spPr>
          <a:xfrm>
            <a:off x="3265356" y="1731560"/>
            <a:ext cx="2943530" cy="4371785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841F96-FD79-4B12-800C-769E299B0D50}"/>
              </a:ext>
            </a:extLst>
          </p:cNvPr>
          <p:cNvSpPr txBox="1"/>
          <p:nvPr/>
        </p:nvSpPr>
        <p:spPr>
          <a:xfrm>
            <a:off x="3233299" y="1104102"/>
            <a:ext cx="2943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TRANSNATIONAL </a:t>
            </a:r>
          </a:p>
          <a:p>
            <a:pPr algn="ctr"/>
            <a:r>
              <a:rPr lang="en-GB" sz="16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307B0D-F020-4FB4-8096-523C32E9B1B0}"/>
              </a:ext>
            </a:extLst>
          </p:cNvPr>
          <p:cNvSpPr txBox="1"/>
          <p:nvPr/>
        </p:nvSpPr>
        <p:spPr>
          <a:xfrm>
            <a:off x="6414832" y="1099436"/>
            <a:ext cx="3004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STUDY </a:t>
            </a:r>
          </a:p>
          <a:p>
            <a:pPr algn="ctr"/>
            <a:r>
              <a:rPr lang="en-GB" sz="16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50679E-08BD-465C-A964-90EB024F4707}"/>
              </a:ext>
            </a:extLst>
          </p:cNvPr>
          <p:cNvSpPr/>
          <p:nvPr/>
        </p:nvSpPr>
        <p:spPr>
          <a:xfrm>
            <a:off x="9651396" y="1732120"/>
            <a:ext cx="2939342" cy="2031615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9BA8EC-D4D0-4BAF-A512-AD46E03121AE}"/>
              </a:ext>
            </a:extLst>
          </p:cNvPr>
          <p:cNvSpPr txBox="1"/>
          <p:nvPr/>
        </p:nvSpPr>
        <p:spPr>
          <a:xfrm>
            <a:off x="3259206" y="1734643"/>
            <a:ext cx="291762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Transnational Education</a:t>
            </a:r>
          </a:p>
          <a:p>
            <a:endParaRPr lang="en-GB" sz="14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Contracts from September to July</a:t>
            </a:r>
          </a:p>
          <a:p>
            <a:endParaRPr lang="en-GB" sz="12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consultancy programme, supporting the development of whole-institution learning, ensuring quality and consistency in line with UK educational standards.</a:t>
            </a:r>
          </a:p>
          <a:p>
            <a:endParaRPr lang="en-GB" sz="1200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Consultancy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 and Learning CPD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Tailored Development Plan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Price on request.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 More: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Enquire Here: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5F7EF9-06D6-42C9-97FC-B96C9ABEFEFC}"/>
              </a:ext>
            </a:extLst>
          </p:cNvPr>
          <p:cNvSpPr txBox="1"/>
          <p:nvPr/>
        </p:nvSpPr>
        <p:spPr>
          <a:xfrm>
            <a:off x="6414832" y="1730989"/>
            <a:ext cx="29985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Study Tours</a:t>
            </a:r>
          </a:p>
          <a:p>
            <a:endParaRPr lang="en-GB" sz="14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Year-round enrolment</a:t>
            </a:r>
          </a:p>
          <a:p>
            <a:r>
              <a:rPr lang="en-GB" sz="12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1-8 weeks</a:t>
            </a:r>
          </a:p>
          <a:p>
            <a:endParaRPr lang="en-GB" sz="1200" b="1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taste of high school, giving groups the opportunity to experience Itchen College and the UK on a tailored itinerary, from anywhere between one and eight weeks.</a:t>
            </a:r>
          </a:p>
          <a:p>
            <a:endParaRPr lang="en-GB" sz="1200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Homestay Accommodation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Level and Level 3 Lessons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Bespoke Trips and Activities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Price on request.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 More:</a:t>
            </a: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dirty="0">
              <a:solidFill>
                <a:srgbClr val="E600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dirty="0">
                <a:solidFill>
                  <a:srgbClr val="E600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Enquire Here:</a:t>
            </a:r>
          </a:p>
        </p:txBody>
      </p:sp>
      <p:pic>
        <p:nvPicPr>
          <p:cNvPr id="30" name="Picture 29">
            <a:hlinkClick r:id="rId5"/>
            <a:extLst>
              <a:ext uri="{FF2B5EF4-FFF2-40B4-BE49-F238E27FC236}">
                <a16:creationId xmlns:a16="http://schemas.microsoft.com/office/drawing/2014/main" id="{217FAEF3-258B-4F28-9858-1A511B6917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36" t="4162" r="3983" b="3960"/>
          <a:stretch/>
        </p:blipFill>
        <p:spPr>
          <a:xfrm>
            <a:off x="7909397" y="4632329"/>
            <a:ext cx="654260" cy="653534"/>
          </a:xfrm>
          <a:prstGeom prst="rect">
            <a:avLst/>
          </a:prstGeom>
        </p:spPr>
      </p:pic>
      <p:pic>
        <p:nvPicPr>
          <p:cNvPr id="31" name="Picture 30">
            <a:hlinkClick r:id="rId7"/>
            <a:extLst>
              <a:ext uri="{FF2B5EF4-FFF2-40B4-BE49-F238E27FC236}">
                <a16:creationId xmlns:a16="http://schemas.microsoft.com/office/drawing/2014/main" id="{572B1C8A-9BDA-45C7-B82C-C6AC679BAB7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76" t="3088" r="2960" b="2960"/>
          <a:stretch/>
        </p:blipFill>
        <p:spPr>
          <a:xfrm>
            <a:off x="7904872" y="5379419"/>
            <a:ext cx="654260" cy="6507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80D588D-E2C2-4F51-B7A6-8EC96D447BEC}"/>
              </a:ext>
            </a:extLst>
          </p:cNvPr>
          <p:cNvSpPr/>
          <p:nvPr/>
        </p:nvSpPr>
        <p:spPr>
          <a:xfrm>
            <a:off x="4898151" y="4643339"/>
            <a:ext cx="654260" cy="650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Clickable QR CODE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0491EE-949F-4E3D-AF47-E06DA878E30A}"/>
              </a:ext>
            </a:extLst>
          </p:cNvPr>
          <p:cNvSpPr/>
          <p:nvPr/>
        </p:nvSpPr>
        <p:spPr>
          <a:xfrm>
            <a:off x="4898151" y="5379419"/>
            <a:ext cx="654260" cy="650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Clickable QR CODE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9DE98D-3166-422F-B8BB-3DF93A2978C8}"/>
              </a:ext>
            </a:extLst>
          </p:cNvPr>
          <p:cNvSpPr txBox="1"/>
          <p:nvPr/>
        </p:nvSpPr>
        <p:spPr>
          <a:xfrm>
            <a:off x="536921" y="6226366"/>
            <a:ext cx="4688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0" i="0" u="none" strike="noStrike" baseline="0" dirty="0">
                <a:solidFill>
                  <a:srgbClr val="37AFE3"/>
                </a:solidFill>
                <a:latin typeface="Calibri" panose="020F0502020204030204" pitchFamily="34" charset="0"/>
              </a:rPr>
              <a:t> </a:t>
            </a:r>
            <a:r>
              <a:rPr lang="en-GB" sz="1400" b="1" i="0" u="none" strike="noStrike" baseline="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</a:t>
            </a:r>
            <a:r>
              <a:rPr lang="en-GB" sz="1400" b="1" i="0" u="none" strike="noStrike" baseline="0" dirty="0">
                <a:solidFill>
                  <a:srgbClr val="E6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</a:t>
            </a:r>
            <a:r>
              <a:rPr lang="en-GB" sz="1400" b="1" i="0" u="none" strike="noStrike" baseline="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1400" b="1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PROGRAMMES</a:t>
            </a:r>
            <a:endParaRPr lang="en-GB" sz="1000" b="0" i="0" u="none" strike="noStrike" baseline="0" dirty="0">
              <a:solidFill>
                <a:srgbClr val="37AF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EB62CB-C381-4215-AF5A-FE48F0000C43}"/>
              </a:ext>
            </a:extLst>
          </p:cNvPr>
          <p:cNvSpPr txBox="1"/>
          <p:nvPr/>
        </p:nvSpPr>
        <p:spPr>
          <a:xfrm>
            <a:off x="6523109" y="4967297"/>
            <a:ext cx="10354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Scan, tap, or click QR code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148089C-DDEF-4226-8280-5B9045C60FDA}"/>
              </a:ext>
            </a:extLst>
          </p:cNvPr>
          <p:cNvSpPr txBox="1"/>
          <p:nvPr/>
        </p:nvSpPr>
        <p:spPr>
          <a:xfrm>
            <a:off x="6523109" y="5707416"/>
            <a:ext cx="10354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Scan, tap, or click QR code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533836-FE4F-40B2-B40F-8E4F720017E3}"/>
              </a:ext>
            </a:extLst>
          </p:cNvPr>
          <p:cNvSpPr txBox="1"/>
          <p:nvPr/>
        </p:nvSpPr>
        <p:spPr>
          <a:xfrm>
            <a:off x="3351328" y="4942704"/>
            <a:ext cx="10354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Scan, tap, or click QR code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BC646D8-B598-450D-8AE6-2E5C6AC4DBE1}"/>
              </a:ext>
            </a:extLst>
          </p:cNvPr>
          <p:cNvSpPr txBox="1"/>
          <p:nvPr/>
        </p:nvSpPr>
        <p:spPr>
          <a:xfrm>
            <a:off x="3351328" y="5669789"/>
            <a:ext cx="10354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Scan, tap, or click QR code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A744416-F631-4CB2-A496-CAE6AECE34FF}"/>
              </a:ext>
            </a:extLst>
          </p:cNvPr>
          <p:cNvSpPr txBox="1"/>
          <p:nvPr/>
        </p:nvSpPr>
        <p:spPr>
          <a:xfrm>
            <a:off x="210663" y="4819001"/>
            <a:ext cx="10354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rgbClr val="37AF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Scan, tap, or click QR code</a:t>
            </a:r>
          </a:p>
        </p:txBody>
      </p:sp>
      <p:pic>
        <p:nvPicPr>
          <p:cNvPr id="7" name="Picture 6">
            <a:hlinkClick r:id="rId9"/>
            <a:extLst>
              <a:ext uri="{FF2B5EF4-FFF2-40B4-BE49-F238E27FC236}">
                <a16:creationId xmlns:a16="http://schemas.microsoft.com/office/drawing/2014/main" id="{21C74B5B-D2F9-4D6A-89A7-4CB9C3EAE18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24" t="4092" r="2738" b="4177"/>
          <a:stretch/>
        </p:blipFill>
        <p:spPr>
          <a:xfrm>
            <a:off x="1793591" y="4632329"/>
            <a:ext cx="654260" cy="693282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DB35230E-5C92-4E79-99FF-08BA30C33AA1}"/>
              </a:ext>
            </a:extLst>
          </p:cNvPr>
          <p:cNvSpPr/>
          <p:nvPr/>
        </p:nvSpPr>
        <p:spPr>
          <a:xfrm>
            <a:off x="114944" y="1733581"/>
            <a:ext cx="2943530" cy="4364663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B0990D9-0F21-4467-97E1-B5BCF83E29A9}"/>
              </a:ext>
            </a:extLst>
          </p:cNvPr>
          <p:cNvSpPr/>
          <p:nvPr/>
        </p:nvSpPr>
        <p:spPr>
          <a:xfrm>
            <a:off x="114944" y="6582432"/>
            <a:ext cx="2943530" cy="2462213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B2FBC2-445E-488E-8680-7E793D2460A7}"/>
              </a:ext>
            </a:extLst>
          </p:cNvPr>
          <p:cNvSpPr txBox="1"/>
          <p:nvPr/>
        </p:nvSpPr>
        <p:spPr>
          <a:xfrm>
            <a:off x="114943" y="6579607"/>
            <a:ext cx="297461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Higher Education Programmes include Allied Health Professions and Primary Teaching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direct applicants, a non-refundable deposit of £2,000 is payable when you accept an offer  of study &amp; visa paperwork will not be issued until payment in full for the programme is received. Our refund policy is available on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our website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reserve the right to complete a compliance check on all applicants requiring a Student Route visa.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6D419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age range for our courses is 18-25 years at enrolment.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D7AD66D-08A9-4202-A5A7-1254CC7033B2}"/>
              </a:ext>
            </a:extLst>
          </p:cNvPr>
          <p:cNvSpPr/>
          <p:nvPr/>
        </p:nvSpPr>
        <p:spPr>
          <a:xfrm>
            <a:off x="3265356" y="6582432"/>
            <a:ext cx="2943530" cy="2462213"/>
          </a:xfrm>
          <a:prstGeom prst="rect">
            <a:avLst/>
          </a:prstGeom>
          <a:noFill/>
          <a:ln>
            <a:solidFill>
              <a:srgbClr val="37AF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8773D0-0D77-4FCD-9746-E48058385B99}"/>
              </a:ext>
            </a:extLst>
          </p:cNvPr>
          <p:cNvSpPr txBox="1"/>
          <p:nvPr/>
        </p:nvSpPr>
        <p:spPr>
          <a:xfrm>
            <a:off x="8370277" y="9176628"/>
            <a:ext cx="443132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Disclaimer: All information is correct at the time of going to press. Please use this price list as a guide only. Last amended 13/06/2025</a:t>
            </a:r>
            <a:endParaRPr lang="en-GB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925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645</TotalTime>
  <Words>1253</Words>
  <Application>Microsoft Office PowerPoint</Application>
  <PresentationFormat>A3 Paper (297x420 mm)</PresentationFormat>
  <Paragraphs>178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Byres</dc:creator>
  <cp:lastModifiedBy>Sam Byres</cp:lastModifiedBy>
  <cp:revision>57</cp:revision>
  <dcterms:created xsi:type="dcterms:W3CDTF">2025-05-22T10:28:34Z</dcterms:created>
  <dcterms:modified xsi:type="dcterms:W3CDTF">2025-06-13T10:11:21Z</dcterms:modified>
</cp:coreProperties>
</file>